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70" r:id="rId5"/>
    <p:sldId id="271" r:id="rId6"/>
    <p:sldId id="260" r:id="rId7"/>
    <p:sldId id="261" r:id="rId8"/>
    <p:sldId id="262" r:id="rId9"/>
    <p:sldId id="263" r:id="rId10"/>
    <p:sldId id="264" r:id="rId11"/>
    <p:sldId id="269" r:id="rId1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D1A"/>
    <a:srgbClr val="515151"/>
    <a:srgbClr val="003E6C"/>
    <a:srgbClr val="AFEBBF"/>
    <a:srgbClr val="2DB53D"/>
    <a:srgbClr val="FFC541"/>
    <a:srgbClr val="D7F5DF"/>
    <a:srgbClr val="FABE55"/>
    <a:srgbClr val="62DB45"/>
    <a:srgbClr val="ABE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50" autoAdjust="0"/>
  </p:normalViewPr>
  <p:slideViewPr>
    <p:cSldViewPr snapToGrid="0" snapToObjects="1">
      <p:cViewPr>
        <p:scale>
          <a:sx n="65" d="100"/>
          <a:sy n="65" d="100"/>
        </p:scale>
        <p:origin x="-130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C1591D-8A0D-F146-988F-0EDF33811B36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03676-FF80-9C42-BFE9-9B652A1909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37041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26B3A-B165-2B45-A13D-78F4ADE56721}" type="datetimeFigureOut">
              <a:rPr lang="ru-RU" smtClean="0"/>
              <a:t>27.11.2015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F4075-22C2-4B49-AE94-D55AAD4A1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67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E2EC8-9736-EC4A-A73A-CD1341ADCBB7}" type="datetime1">
              <a:rPr lang="ru-RU" smtClean="0"/>
              <a:t>27.11.2015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732EC2BB-65AE-7248-94B2-8E85D27FC2AD}" type="datetime1">
              <a:rPr lang="ru-RU" smtClean="0"/>
              <a:t>27.11.2015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над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7A8F6-CDCA-5343-8B46-EE77B38106CF}" type="datetime1">
              <a:rPr lang="ru-RU" smtClean="0"/>
              <a:t>27.11.2015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0F2EC72C-E8ED-904D-B452-F6FE65AEF7E1}" type="datetime1">
              <a:rPr lang="ru-RU" smtClean="0"/>
              <a:t>27.11.2015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рисунк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9E5CAB95-820B-C64B-8BA0-FC5BF5C94612}" type="datetime1">
              <a:rPr lang="ru-RU" smtClean="0"/>
              <a:t>27.11.2015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8D172-D0B1-A74E-9213-D573E6B587ED}" type="datetime1">
              <a:rPr lang="ru-RU" smtClean="0"/>
              <a:t>27.11.2015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09B72-3C14-7F47-96C5-7DABE4609702}" type="datetime1">
              <a:rPr lang="ru-RU" smtClean="0"/>
              <a:t>27.11.2015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86DE-B6D3-6A41-8691-2003E1FDE59E}" type="datetime1">
              <a:rPr lang="ru-RU" smtClean="0"/>
              <a:t>27.11.2015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62B4-8C3D-324D-B477-0DC0ED422F9F}" type="datetime1">
              <a:rPr lang="ru-RU" smtClean="0"/>
              <a:t>27.11.2015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ru-RU" smtClean="0"/>
              <a:t>Чтобы добавить рисунок, перетащите его на заполнитель или щелкните значок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75584-3224-2E4D-88D9-73B3F8E1E63F}" type="datetime1">
              <a:rPr lang="ru-RU" smtClean="0"/>
              <a:t>27.11.2015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C2E79447-6471-0B4F-BFC5-40A573B45879}" type="datetime1">
              <a:rPr lang="ru-RU" smtClean="0"/>
              <a:t>27.11.2015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556D3C71-4705-864F-9D36-82E4AF8D80D4}" type="datetime1">
              <a:rPr lang="ru-RU" smtClean="0"/>
              <a:t>27.11.2015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96966-C390-5442-9937-CE549A51B6C0}" type="datetime1">
              <a:rPr lang="ru-RU" smtClean="0"/>
              <a:t>27.11.2015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EF428-B836-2040-AB1C-376E0730CF28}" type="datetime1">
              <a:rPr lang="ru-RU" smtClean="0"/>
              <a:t>27.11.2015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3F3829A6-7757-2D40-93A5-B8CD5DE1F45C}" type="datetime1">
              <a:rPr lang="ru-RU" smtClean="0"/>
              <a:t>27.11.2015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3EFD054-8736-014F-AF7D-1047137A84AF}" type="datetime1">
              <a:rPr lang="ru-RU" smtClean="0"/>
              <a:t>27.11.2015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A822907-8A9D-4F6B-98F6-913902AD56B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0" y="1346199"/>
            <a:ext cx="8915400" cy="3673475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ФЕДЕРАЛЬНОЙ ПРОГРАММЫ</a:t>
            </a:r>
            <a:b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«ЖИЛЬЕ ДЛЯ РОССИЙСКОЙ СЕМЬИ»</a:t>
            </a:r>
            <a:b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территории Псковской области</a:t>
            </a:r>
          </a:p>
        </p:txBody>
      </p:sp>
      <p:pic>
        <p:nvPicPr>
          <p:cNvPr id="4" name="Рисунок 3" descr="герб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438275" cy="125648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3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209320"/>
            <a:ext cx="8913813" cy="117683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 Порядок информирования о ходе реализации программы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z="1400" smtClean="0"/>
              <a:t>10</a:t>
            </a:fld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-1" y="1597169"/>
            <a:ext cx="8913813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3000"/>
              </a:lnSpc>
              <a:buClr>
                <a:srgbClr val="000000"/>
              </a:buClr>
              <a:buSzPct val="100000"/>
            </a:pPr>
            <a:r>
              <a:rPr lang="ru-RU" sz="2000" dirty="0" smtClean="0"/>
              <a:t>	</a:t>
            </a:r>
            <a:r>
              <a:rPr lang="ru-RU" sz="2000" dirty="0"/>
              <a:t>Государственным </a:t>
            </a:r>
            <a:r>
              <a:rPr lang="ru-RU" sz="2000" dirty="0" smtClean="0"/>
              <a:t>комитетом Псковской области по делам строительства и жилищно-коммунального хозяйства </a:t>
            </a:r>
            <a:r>
              <a:rPr lang="ru-RU" sz="2000" dirty="0"/>
              <a:t>и органами местного самоуправления на своих официальных сайтах в информационно-телекоммуникационной сети «Интернет</a:t>
            </a:r>
            <a:r>
              <a:rPr lang="ru-RU" sz="2000" dirty="0" smtClean="0"/>
              <a:t>» размещается информация о ходе реализации программы.</a:t>
            </a:r>
            <a:endParaRPr lang="ru-RU" sz="2000" dirty="0"/>
          </a:p>
        </p:txBody>
      </p:sp>
      <p:pic>
        <p:nvPicPr>
          <p:cNvPr id="12" name="Рисунок 11" descr="герб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2167" cy="13210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074" name="Picture 2" descr="C:\Users\Bazunov\Desktop\153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3272"/>
            <a:ext cx="8913813" cy="194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9292" y="3329354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Сайт Государственного комитета:   </a:t>
            </a:r>
            <a:r>
              <a:rPr lang="en-US" b="1" dirty="0" smtClean="0"/>
              <a:t>jkh.pskov.ru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99292" y="3903785"/>
            <a:ext cx="62601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Контактные данные: </a:t>
            </a:r>
          </a:p>
          <a:p>
            <a:r>
              <a:rPr lang="ru-RU" dirty="0" smtClean="0"/>
              <a:t>г. Псков, ул. Ленина, д. 6а, </a:t>
            </a:r>
            <a:r>
              <a:rPr lang="ru-RU" dirty="0" err="1" smtClean="0"/>
              <a:t>каб</a:t>
            </a:r>
            <a:r>
              <a:rPr lang="ru-RU" dirty="0" smtClean="0"/>
              <a:t>. 7</a:t>
            </a:r>
          </a:p>
          <a:p>
            <a:r>
              <a:rPr lang="ru-RU" dirty="0" smtClean="0"/>
              <a:t>Тел. 29-99-01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azunov\Desktop\3222_real_1214982719_monomah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1760"/>
            <a:ext cx="8913813" cy="5451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85469" y="2161879"/>
            <a:ext cx="7511417" cy="4671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/>
                <a:cs typeface="Arial"/>
              </a:rPr>
              <a:t>Спасибо за внимание!</a:t>
            </a:r>
          </a:p>
          <a:p>
            <a:pPr marL="0" lvl="1" indent="0" algn="r">
              <a:lnSpc>
                <a:spcPct val="90000"/>
              </a:lnSpc>
              <a:spcBef>
                <a:spcPts val="0"/>
              </a:spcBef>
              <a:buClr>
                <a:srgbClr val="4E67C8">
                  <a:lumMod val="50000"/>
                </a:srgbClr>
              </a:buClr>
              <a:buNone/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0" lvl="1" indent="0" algn="r">
              <a:lnSpc>
                <a:spcPct val="90000"/>
              </a:lnSpc>
              <a:spcBef>
                <a:spcPts val="0"/>
              </a:spcBef>
              <a:buClr>
                <a:srgbClr val="4E67C8">
                  <a:lumMod val="50000"/>
                </a:srgbClr>
              </a:buClr>
              <a:buNone/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0" lvl="1" indent="0" algn="r">
              <a:lnSpc>
                <a:spcPct val="90000"/>
              </a:lnSpc>
              <a:spcBef>
                <a:spcPts val="0"/>
              </a:spcBef>
              <a:buClr>
                <a:srgbClr val="4E67C8">
                  <a:lumMod val="50000"/>
                </a:srgbClr>
              </a:buClr>
              <a:buNone/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  <a:p>
            <a:pPr marL="0" indent="0" algn="ctr">
              <a:buNone/>
            </a:pPr>
            <a:endParaRPr lang="ru-RU" sz="3200" b="1" dirty="0">
              <a:solidFill>
                <a:schemeClr val="accent5">
                  <a:lumMod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z="1400" smtClean="0"/>
              <a:t>11</a:t>
            </a:fld>
            <a:endParaRPr lang="en-US" sz="1400" dirty="0"/>
          </a:p>
        </p:txBody>
      </p:sp>
      <p:sp>
        <p:nvSpPr>
          <p:cNvPr id="9" name="Название 1"/>
          <p:cNvSpPr>
            <a:spLocks noGrp="1"/>
          </p:cNvSpPr>
          <p:nvPr>
            <p:ph type="title"/>
          </p:nvPr>
        </p:nvSpPr>
        <p:spPr>
          <a:xfrm>
            <a:off x="0" y="467360"/>
            <a:ext cx="8913813" cy="914400"/>
          </a:xfrm>
        </p:spPr>
        <p:txBody>
          <a:bodyPr>
            <a:normAutofit/>
          </a:bodyPr>
          <a:lstStyle/>
          <a:p>
            <a:pPr algn="ctr"/>
            <a:endParaRPr lang="ru-RU" sz="3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4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308740"/>
            <a:ext cx="8913813" cy="914400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Программа </a:t>
            </a:r>
            <a:br>
              <a:rPr lang="ru-RU" alt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«Жилье для российской семьи»</a:t>
            </a:r>
            <a:endParaRPr lang="ru-RU" sz="26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z="1400" smtClean="0"/>
              <a:t>2</a:t>
            </a:fld>
            <a:endParaRPr lang="en-US" sz="1400" dirty="0"/>
          </a:p>
        </p:txBody>
      </p:sp>
      <p:pic>
        <p:nvPicPr>
          <p:cNvPr id="7" name="Рисунок 6" descr="герб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2167" cy="132103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110169" y="1321038"/>
            <a:ext cx="8890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i="1" dirty="0" smtClean="0"/>
              <a:t>Реализация </a:t>
            </a:r>
            <a:r>
              <a:rPr lang="ru-RU" i="1" dirty="0"/>
              <a:t>Указа Президента Российской Федерации от 7 мая 2012 года № 600 «О мерах по обеспечению граждан Российской Федерации доступным и комфортным жильем и повышению качества жилищно-коммунальных услуг» </a:t>
            </a:r>
            <a:endParaRPr lang="ru-RU" i="1" dirty="0" smtClean="0"/>
          </a:p>
          <a:p>
            <a:pPr algn="just"/>
            <a:r>
              <a:rPr lang="ru-RU" i="1" u="sng" dirty="0" smtClean="0"/>
              <a:t>Разработчики программы:</a:t>
            </a:r>
            <a:r>
              <a:rPr lang="ru-RU" i="1" dirty="0" smtClean="0"/>
              <a:t> Минстрой России, АО «Агентство по ипотечному жилищному кредитованию» (АИЖК)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97720" y="3215429"/>
            <a:ext cx="871550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u="sng" dirty="0" smtClean="0"/>
              <a:t>Цели программы:</a:t>
            </a:r>
          </a:p>
          <a:p>
            <a:pPr algn="just"/>
            <a:endParaRPr lang="ru-RU" b="1" i="1" dirty="0" smtClean="0"/>
          </a:p>
          <a:p>
            <a:pPr marL="285750" indent="-285750" algn="just">
              <a:buFontTx/>
              <a:buChar char="-"/>
            </a:pPr>
            <a:r>
              <a:rPr lang="ru-RU" i="1" dirty="0" smtClean="0"/>
              <a:t>поддержка </a:t>
            </a:r>
            <a:r>
              <a:rPr lang="ru-RU" i="1" dirty="0"/>
              <a:t>отдельных </a:t>
            </a:r>
            <a:r>
              <a:rPr lang="ru-RU" i="1" dirty="0" smtClean="0"/>
              <a:t>категорий</a:t>
            </a:r>
          </a:p>
          <a:p>
            <a:pPr algn="just"/>
            <a:r>
              <a:rPr lang="ru-RU" i="1" dirty="0" smtClean="0"/>
              <a:t> </a:t>
            </a:r>
            <a:r>
              <a:rPr lang="ru-RU" i="1" dirty="0"/>
              <a:t>граждан, нуждающихся в улучшении жилищных условий</a:t>
            </a:r>
            <a:r>
              <a:rPr lang="ru-RU" i="1" dirty="0" smtClean="0"/>
              <a:t>;</a:t>
            </a:r>
          </a:p>
          <a:p>
            <a:pPr algn="just"/>
            <a:endParaRPr lang="ru-RU" i="1" dirty="0"/>
          </a:p>
          <a:p>
            <a:pPr marL="285750" indent="-285750" algn="just">
              <a:buFontTx/>
              <a:buChar char="-"/>
            </a:pPr>
            <a:r>
              <a:rPr lang="ru-RU" i="1" dirty="0" smtClean="0"/>
              <a:t>увеличение </a:t>
            </a:r>
            <a:r>
              <a:rPr lang="ru-RU" i="1" dirty="0"/>
              <a:t>объемов строящегося </a:t>
            </a:r>
            <a:r>
              <a:rPr lang="ru-RU" i="1" dirty="0" smtClean="0"/>
              <a:t>жилья в Псковской области;</a:t>
            </a:r>
          </a:p>
          <a:p>
            <a:pPr marL="285750" indent="-285750" algn="just">
              <a:buFontTx/>
              <a:buChar char="-"/>
            </a:pPr>
            <a:endParaRPr lang="ru-RU" i="1" dirty="0"/>
          </a:p>
          <a:p>
            <a:pPr algn="just"/>
            <a:r>
              <a:rPr lang="ru-RU" i="1" dirty="0"/>
              <a:t>- повышение доступности жилья за счет снижения средней стоимости одного квадратного метра жилья путем частичной компенсации застройщикам затрат на строительство инженерных сетей, подведенных к указанному жилью</a:t>
            </a:r>
            <a:r>
              <a:rPr lang="ru-RU" sz="2000" i="1" dirty="0"/>
              <a:t>. </a:t>
            </a:r>
          </a:p>
          <a:p>
            <a:pPr algn="just"/>
            <a:endParaRPr lang="ru-RU" sz="20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9109" y="2394927"/>
            <a:ext cx="3438429" cy="2247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63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321007"/>
            <a:ext cx="8913813" cy="8696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реализации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</a:t>
            </a:r>
            <a:endParaRPr lang="ru-RU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z="1400" smtClean="0"/>
              <a:t>3</a:t>
            </a:fld>
            <a:endParaRPr lang="en-US" sz="1400" dirty="0"/>
          </a:p>
        </p:txBody>
      </p:sp>
      <p:pic>
        <p:nvPicPr>
          <p:cNvPr id="21" name="Рисунок 20" descr="герб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2167" cy="132103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47624" y="1365106"/>
            <a:ext cx="88661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/>
              <a:t>Срок </a:t>
            </a:r>
            <a:r>
              <a:rPr lang="ru-RU" b="1" u="sng" dirty="0" smtClean="0"/>
              <a:t>реализации программы: </a:t>
            </a:r>
            <a:r>
              <a:rPr lang="ru-RU" dirty="0"/>
              <a:t>2014 - 2017 гг</a:t>
            </a:r>
            <a:r>
              <a:rPr lang="ru-RU" dirty="0" smtClean="0"/>
              <a:t>. ( с возможным продлением срока окончания)</a:t>
            </a:r>
            <a:endParaRPr lang="ru-RU" dirty="0"/>
          </a:p>
          <a:p>
            <a:pPr algn="just"/>
            <a:r>
              <a:rPr lang="ru-RU" b="1" u="sng" dirty="0"/>
              <a:t>Объем строительства: </a:t>
            </a:r>
            <a:r>
              <a:rPr lang="ru-RU" dirty="0"/>
              <a:t>25 млн кв.м по РФ, не менее 30,9 тыс. кв.м по Псковской обл. ( до 89 тыс. кв.м.)</a:t>
            </a:r>
          </a:p>
          <a:p>
            <a:pPr algn="just"/>
            <a:r>
              <a:rPr lang="ru-RU" dirty="0"/>
              <a:t>Объем строительства одного проекта:  не менее 10 тыс. кв.м </a:t>
            </a:r>
          </a:p>
          <a:p>
            <a:pPr algn="just"/>
            <a:r>
              <a:rPr lang="ru-RU" b="1" u="sng" dirty="0"/>
              <a:t>Преимущество для застройщиков: </a:t>
            </a:r>
            <a:r>
              <a:rPr lang="ru-RU" b="1" u="sng" dirty="0" smtClean="0"/>
              <a:t> </a:t>
            </a:r>
            <a:r>
              <a:rPr lang="ru-RU" dirty="0" smtClean="0"/>
              <a:t>выкуп </a:t>
            </a:r>
            <a:r>
              <a:rPr lang="ru-RU" dirty="0"/>
              <a:t>построенных в рамках проекта</a:t>
            </a:r>
          </a:p>
          <a:p>
            <a:pPr algn="just"/>
            <a:r>
              <a:rPr lang="ru-RU" dirty="0"/>
              <a:t> инженерных сетей (не более 4 тыс. руб. на кв.м). </a:t>
            </a:r>
          </a:p>
          <a:p>
            <a:pPr algn="just"/>
            <a:r>
              <a:rPr lang="ru-RU" b="1" u="sng" dirty="0"/>
              <a:t>Категория жилья: </a:t>
            </a:r>
          </a:p>
          <a:p>
            <a:pPr algn="just"/>
            <a:r>
              <a:rPr lang="ru-RU" dirty="0"/>
              <a:t>экономический класс (стоимость – 35 тыс. </a:t>
            </a:r>
            <a:r>
              <a:rPr lang="ru-RU" dirty="0" smtClean="0"/>
              <a:t> руб</a:t>
            </a:r>
            <a:r>
              <a:rPr lang="ru-RU" dirty="0"/>
              <a:t>. или 80 % рыночной стоимости 1 кв.м)</a:t>
            </a:r>
          </a:p>
        </p:txBody>
      </p:sp>
      <p:pic>
        <p:nvPicPr>
          <p:cNvPr id="3077" name="Picture 5" descr="C:\Users\Bazunov\Desktop\1500x50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96508"/>
            <a:ext cx="8913813" cy="266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5251938" y="1711569"/>
            <a:ext cx="3458613" cy="1008185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  <a:scene3d>
            <a:camera prst="obliqueTopRight"/>
            <a:lightRig rig="threePt" dir="tl"/>
          </a:scene3d>
          <a:sp3d>
            <a:bevelT w="254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7090508" y="5067788"/>
            <a:ext cx="2053492" cy="1630363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  <a:scene3d>
            <a:camera prst="obliqueTopRight"/>
            <a:lightRig rig="threePt" dir="tl"/>
          </a:scene3d>
          <a:sp3d>
            <a:bevelT w="254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69373" y="3712877"/>
            <a:ext cx="2305857" cy="1726631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10000"/>
              </a:schemeClr>
            </a:solidFill>
          </a:ln>
          <a:scene3d>
            <a:camera prst="obliqueTopRight"/>
            <a:lightRig rig="threePt" dir="tl"/>
          </a:scene3d>
          <a:sp3d>
            <a:bevelT w="254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24100" y="2343924"/>
            <a:ext cx="2345274" cy="1592838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l"/>
          </a:scene3d>
          <a:sp3d>
            <a:bevelT w="254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465385"/>
            <a:ext cx="2180492" cy="1453661"/>
          </a:xfrm>
          <a:prstGeom prst="roundRect">
            <a:avLst/>
          </a:prstGeom>
          <a:solidFill>
            <a:schemeClr val="bg2"/>
          </a:solidFill>
          <a:ln>
            <a:solidFill>
              <a:schemeClr val="bg2">
                <a:lumMod val="25000"/>
              </a:schemeClr>
            </a:solidFill>
          </a:ln>
          <a:scene3d>
            <a:camera prst="obliqueTopRight"/>
            <a:lightRig rig="threePt" dir="tl"/>
          </a:scene3d>
          <a:sp3d>
            <a:bevelT w="25400" h="254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3692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Реализация </a:t>
            </a:r>
            <a:r>
              <a:rPr lang="ru-RU" dirty="0"/>
              <a:t>программы </a:t>
            </a:r>
            <a:br>
              <a:rPr lang="ru-RU" dirty="0"/>
            </a:br>
            <a:r>
              <a:rPr lang="ru-RU" dirty="0" smtClean="0"/>
              <a:t>  «</a:t>
            </a:r>
            <a:r>
              <a:rPr lang="ru-RU" dirty="0"/>
              <a:t>Жилье для российской семьи»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113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483912" y="2306400"/>
            <a:ext cx="2025650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Обеспечение жилья объектами инженерной инфраструктуры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63513" y="1552575"/>
            <a:ext cx="21605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Строительство жилья </a:t>
            </a:r>
            <a:r>
              <a:rPr lang="ru-RU" altLang="ru-RU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экономкласса</a:t>
            </a:r>
            <a:endParaRPr lang="ru-RU" altLang="ru-RU" b="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821238" y="3712877"/>
            <a:ext cx="20161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Продажа жилья отдельным категориям граждан по 35 тыс. руб. за кв.м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7090508" y="5067788"/>
            <a:ext cx="205349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Выкуп инженерной инфраструктуры АИЖК и передача РСО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5470464" y="1838202"/>
            <a:ext cx="32400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Возврат части средств (не более 4 тыс. руб. с кв.м.)</a:t>
            </a:r>
          </a:p>
        </p:txBody>
      </p:sp>
      <p:sp>
        <p:nvSpPr>
          <p:cNvPr id="17" name="Выгнутая влево стрелка 16"/>
          <p:cNvSpPr/>
          <p:nvPr/>
        </p:nvSpPr>
        <p:spPr>
          <a:xfrm rot="18388562">
            <a:off x="868443" y="3227944"/>
            <a:ext cx="1081087" cy="1417637"/>
          </a:xfrm>
          <a:prstGeom prst="curvedRightArrow">
            <a:avLst/>
          </a:prstGeom>
          <a:solidFill>
            <a:schemeClr val="bg2"/>
          </a:solidFill>
          <a:ln w="28575" cap="flat" cmpd="sng" algn="ctr">
            <a:solidFill>
              <a:schemeClr val="bg2">
                <a:lumMod val="2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353" y="4357380"/>
            <a:ext cx="135413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938" y="5439508"/>
            <a:ext cx="1354137" cy="142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Выгнутая вниз стрелка 20"/>
          <p:cNvSpPr/>
          <p:nvPr/>
        </p:nvSpPr>
        <p:spPr>
          <a:xfrm rot="16200000">
            <a:off x="7585134" y="3434802"/>
            <a:ext cx="2250833" cy="820737"/>
          </a:xfrm>
          <a:prstGeom prst="curvedUpArrow">
            <a:avLst/>
          </a:prstGeom>
          <a:solidFill>
            <a:schemeClr val="bg2"/>
          </a:solidFill>
          <a:ln w="28575" cap="flat" cmpd="sng" algn="ctr">
            <a:solidFill>
              <a:schemeClr val="bg2">
                <a:lumMod val="2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 rot="11617155">
            <a:off x="2213338" y="1301200"/>
            <a:ext cx="3153524" cy="820737"/>
          </a:xfrm>
          <a:prstGeom prst="curvedUpArrow">
            <a:avLst/>
          </a:prstGeom>
          <a:solidFill>
            <a:schemeClr val="bg2"/>
          </a:solidFill>
          <a:ln w="28575" cap="flat" cmpd="sng" algn="ctr">
            <a:solidFill>
              <a:schemeClr val="bg2">
                <a:lumMod val="25000"/>
              </a:scheme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Picture 1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3" y="4576192"/>
            <a:ext cx="2880829" cy="2061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35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257908" y="1334537"/>
            <a:ext cx="8655905" cy="470817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4" name="Picture 4" descr="C:\Users\Bazunov\Desktop\e5d682a97912004de9714e0de81f948c_auto_449_5_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722"/>
            <a:ext cx="5498122" cy="3036277"/>
          </a:xfrm>
          <a:prstGeom prst="rect">
            <a:avLst/>
          </a:prstGeom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1929"/>
            <a:ext cx="8913813" cy="914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Жилье </a:t>
            </a:r>
            <a:r>
              <a:rPr lang="ru-RU" dirty="0"/>
              <a:t>экономического класса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7908" y="1334538"/>
            <a:ext cx="8655905" cy="470816"/>
          </a:xfrm>
        </p:spPr>
        <p:txBody>
          <a:bodyPr>
            <a:normAutofit fontScale="925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Char char="•"/>
            </a:pP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цена не превышает 35 тыс. руб. или 80 % от рыночной стоимости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1 </a:t>
            </a:r>
            <a:r>
              <a:rPr lang="ru-RU" altLang="ru-RU" b="1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кв. </a:t>
            </a:r>
            <a:r>
              <a:rPr lang="ru-RU" altLang="ru-RU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м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ru-RU" altLang="ru-RU" sz="22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Char char="•"/>
            </a:pP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Font typeface="Arial" charset="0"/>
              <a:buChar char="•"/>
            </a:pP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936"/>
            <a:ext cx="1511300" cy="1322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7908" y="1813495"/>
            <a:ext cx="8569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индивидуальный жилой дом не более трех этажей, общей площадью до 150 кв.м.;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блок в составе состоящего из нескольких блоков жилого дома блокированной застройки не более трех этажей, общей площадью до 150 кв.м.;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Calibri" pitchFamily="34" charset="0"/>
              </a:rPr>
              <a:t>квартира в многоквартирном доме, общей площадью до 100 кв.м.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5138" y="3013824"/>
            <a:ext cx="8351106" cy="1047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 энергосбережения не ниже «В»;</a:t>
            </a: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внутренняя отделка жилого помещения, пригодного для проживания, и установка инженерного оборудования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lang="ru-RU" altLang="ru-RU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98122" y="3821722"/>
            <a:ext cx="3228121" cy="293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обеспеченность объектами социального и коммунально-бытового назначения, инженерно-технического обеспечения и территориальная доступность;</a:t>
            </a:r>
          </a:p>
          <a:p>
            <a:pPr lvl="0" algn="just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доступность для маломобильных групп населения.</a:t>
            </a:r>
          </a:p>
        </p:txBody>
      </p:sp>
    </p:spTree>
    <p:extLst>
      <p:ext uri="{BB962C8B-B14F-4D97-AF65-F5344CB8AC3E}">
        <p14:creationId xmlns:p14="http://schemas.microsoft.com/office/powerpoint/2010/main" val="179296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342900"/>
            <a:ext cx="8913813" cy="10388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dirty="0">
                <a:latin typeface="Arial"/>
                <a:cs typeface="Arial"/>
              </a:rPr>
              <a:t>П</a:t>
            </a:r>
            <a:r>
              <a:rPr lang="ru-RU" sz="2600" dirty="0" smtClean="0">
                <a:latin typeface="Arial"/>
                <a:cs typeface="Arial"/>
              </a:rPr>
              <a:t>еречень </a:t>
            </a:r>
            <a:r>
              <a:rPr lang="ru-RU" sz="2600" dirty="0">
                <a:latin typeface="Arial"/>
                <a:cs typeface="Arial"/>
              </a:rPr>
              <a:t>категорий граждан, имеющих право на приобретение жилья экономического класса в рамках п</a:t>
            </a:r>
            <a:r>
              <a:rPr lang="ru-RU" sz="2600" dirty="0" smtClean="0">
                <a:latin typeface="Arial"/>
                <a:cs typeface="Arial"/>
              </a:rPr>
              <a:t>рограммы (1)</a:t>
            </a:r>
            <a:endParaRPr lang="ru-RU" sz="2600" dirty="0">
              <a:latin typeface="Arial"/>
              <a:cs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302" y="1785620"/>
            <a:ext cx="7511417" cy="4671209"/>
          </a:xfrm>
        </p:spPr>
        <p:txBody>
          <a:bodyPr>
            <a:normAutofit/>
          </a:bodyPr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z="1400" smtClean="0"/>
              <a:t>6</a:t>
            </a:fld>
            <a:endParaRPr lang="en-US" sz="1400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88125"/>
              </p:ext>
            </p:extLst>
          </p:nvPr>
        </p:nvGraphicFramePr>
        <p:xfrm>
          <a:off x="85725" y="1424903"/>
          <a:ext cx="8828088" cy="531681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828088"/>
              </a:tblGrid>
              <a:tr h="3244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Категории граждан: 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2104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граждане, состоящие на учете в качестве нуждающихся в жилых помещениях;</a:t>
                      </a:r>
                    </a:p>
                  </a:txBody>
                  <a:tcPr/>
                </a:tc>
              </a:tr>
              <a:tr h="56038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граждане, имеющие обеспеченность общей площадью жилых помещений не выше 18 кв. м.;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79634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граждане, проживающие в жилом помещении, которое признано непригодным для проживания, либо аварийным и подлежащим сносу или реконструкции;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038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граждане, которые являются участниками государственных или муниципальных программ;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5425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граждане, имеющие 3 и более детей;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038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граждане, имеющие 1 ребенка и более, при этом возраст каждого из супругов не превышает 35 лет;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0389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 – участники 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накопительно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-ипотечной системы жилищного обеспечения военнослужащих;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03229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граждане, для которых работа в федеральных органах государственной власти, органах государственной власти области, органах местного самоуправления муниципальных образований области является основным местом работы;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герб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2167" cy="1321038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1734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371475"/>
            <a:ext cx="8913813" cy="10102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dirty="0">
                <a:latin typeface="Arial"/>
                <a:cs typeface="Arial"/>
              </a:rPr>
              <a:t>Перечень категорий граждан, имеющих право на приобретение жилья экономического класса в рамках </a:t>
            </a:r>
            <a:r>
              <a:rPr lang="ru-RU" sz="2600" dirty="0" smtClean="0">
                <a:latin typeface="Arial"/>
                <a:cs typeface="Arial"/>
              </a:rPr>
              <a:t>программы (2)</a:t>
            </a:r>
            <a:endParaRPr lang="ru-RU" sz="2600" dirty="0">
              <a:latin typeface="Arial"/>
              <a:cs typeface="Arial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4423" y="1595120"/>
            <a:ext cx="7511417" cy="46712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z="1400" smtClean="0"/>
              <a:t>7</a:t>
            </a:fld>
            <a:endParaRPr lang="en-US" sz="1400" dirty="0"/>
          </a:p>
        </p:txBody>
      </p:sp>
      <p:pic>
        <p:nvPicPr>
          <p:cNvPr id="11" name="Рисунок 10" descr="герб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12167" cy="1321038"/>
          </a:xfrm>
          <a:prstGeom prst="rect">
            <a:avLst/>
          </a:prstGeom>
          <a:effectLst>
            <a:softEdge rad="317500"/>
          </a:effec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407462"/>
              </p:ext>
            </p:extLst>
          </p:nvPr>
        </p:nvGraphicFramePr>
        <p:xfrm>
          <a:off x="1" y="1358265"/>
          <a:ext cx="8913812" cy="548072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8913812"/>
              </a:tblGrid>
              <a:tr h="295525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ru-RU" sz="1600" dirty="0" smtClean="0"/>
                        <a:t>Категории граждан: </a:t>
                      </a:r>
                      <a:endParaRPr lang="ru-RU" sz="1600" b="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725378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граждане, для которых работа в государственных и муниципальных учреждениях, являющихся научными организациями или организациями научного обслуживания, является основным местом работы;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1888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граждане, для которых работа в градообразующих организациях является основным местом работы;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1045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граждане, для которых работа в организациях оборонно-промышленного комплекса является основным местом работы;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1045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граждане, для которых работа в научных организациях, которым присвоен статус государственных научных центров является основным местом работы;</a:t>
                      </a:r>
                    </a:p>
                  </a:txBody>
                  <a:tcPr/>
                </a:tc>
              </a:tr>
              <a:tr h="51045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граждане, для которых работа в организациях, созданных государственными академиями наук, является основным местом работы;</a:t>
                      </a:r>
                    </a:p>
                  </a:txBody>
                  <a:tcPr/>
                </a:tc>
              </a:tr>
              <a:tr h="50105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граждане, для которых работа в государственных унитарных предприятиях, являющихся научными организациями, является основным местом работы;</a:t>
                      </a:r>
                    </a:p>
                  </a:txBody>
                  <a:tcPr/>
                </a:tc>
              </a:tr>
              <a:tr h="26483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граждане, являющиеся ветеранами боевых действий;</a:t>
                      </a:r>
                    </a:p>
                  </a:txBody>
                  <a:tcPr/>
                </a:tc>
              </a:tr>
              <a:tr h="44390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граждане, имеющие 2 и более несовершеннолетних детей и являющиеся получателями материнского капитала;</a:t>
                      </a:r>
                    </a:p>
                  </a:txBody>
                  <a:tcPr/>
                </a:tc>
              </a:tr>
              <a:tr h="512482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граждане, являющиеся инвалидами и семьями, имеющими детей – инвалидов.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azunov\Desktop\eff7550920fea801f2aa8d8ebbb2bc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2985" y="4281095"/>
            <a:ext cx="4021015" cy="25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467360"/>
            <a:ext cx="8913813" cy="914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 Основные </a:t>
            </a:r>
            <a:r>
              <a:rPr lang="ru-RU" sz="2400" dirty="0"/>
              <a:t>условия участия в программе «Жилье для российской семьи»</a:t>
            </a:r>
            <a:endParaRPr lang="ru-RU" sz="2400" dirty="0">
              <a:latin typeface="Arial"/>
              <a:cs typeface="Arial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z="1400" smtClean="0"/>
              <a:t>8</a:t>
            </a:fld>
            <a:endParaRPr lang="en-US" sz="1400" dirty="0"/>
          </a:p>
        </p:txBody>
      </p:sp>
      <p:pic>
        <p:nvPicPr>
          <p:cNvPr id="13" name="Рисунок 12" descr="герб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512167" cy="132103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TextBox 2"/>
          <p:cNvSpPr txBox="1"/>
          <p:nvPr/>
        </p:nvSpPr>
        <p:spPr>
          <a:xfrm>
            <a:off x="82062" y="1500554"/>
            <a:ext cx="883175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defRPr/>
            </a:pPr>
            <a:r>
              <a:rPr lang="ru-RU" b="1" u="sng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Критерии отбора застройщиков:</a:t>
            </a:r>
          </a:p>
          <a:p>
            <a:pPr marL="342900" lvl="0" indent="-342900" algn="just" eaLnBrk="0" fontAlgn="base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наличие у застройщика/учредителей застройщика опыта не менее, чем 2 года;</a:t>
            </a:r>
          </a:p>
          <a:p>
            <a:pPr marL="342900" lvl="0" indent="-342900" algn="just" eaLnBrk="0" fontAlgn="base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совокупный объем ввода в эксплуатацию многоквартирных домов или жилых домов за последние 2 года – не менее 10 тыс. кв. м;</a:t>
            </a:r>
          </a:p>
          <a:p>
            <a:pPr marL="342900" lvl="0" indent="-342900" algn="just" eaLnBrk="0" fontAlgn="base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наличие у застройщика/тех. заказчика допуска СРО ; </a:t>
            </a:r>
          </a:p>
          <a:p>
            <a:pPr marL="342900" lvl="0" indent="-342900" algn="just" eaLnBrk="0" fontAlgn="base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отсутствие договоров долевого участия до участия в программе;</a:t>
            </a:r>
          </a:p>
          <a:p>
            <a:pPr marL="342900" lvl="0" indent="-342900" algn="just" eaLnBrk="0" fontAlgn="base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инженерные сети, планируемые к выкупу, не введены в эксплуатацию до участия в программе.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570" y="4303455"/>
            <a:ext cx="64125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defRPr/>
            </a:pPr>
            <a:r>
              <a:rPr lang="ru-RU" b="1" u="sng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Критерии отбора земельных участков:</a:t>
            </a:r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поставлен на кадастровый учет;</a:t>
            </a:r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принадлежит застройщику на </a:t>
            </a:r>
            <a:r>
              <a:rPr lang="ru-RU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праве</a:t>
            </a:r>
          </a:p>
          <a:p>
            <a:pPr lvl="0" eaLnBrk="0" fontAlgn="base" hangingPunct="0">
              <a:defRPr/>
            </a:pPr>
            <a:r>
              <a:rPr lang="ru-RU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    </a:t>
            </a:r>
            <a:r>
              <a:rPr lang="ru-RU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собственности / аренды;</a:t>
            </a:r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не находится в залоге (кроме залога в целях реализации проекта);</a:t>
            </a:r>
          </a:p>
          <a:p>
            <a:pPr marL="342900" lvl="0" indent="-342900" eaLnBrk="0" fontAlgn="base" hangingPunct="0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не состоит под арестом / запретом совершать определенные 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734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Bazunov\Desktop\bankalar-hukuku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169" y="1381760"/>
            <a:ext cx="3774831" cy="242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Bazunov\Desktop\mod109_img3(187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349263"/>
            <a:ext cx="3470030" cy="251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0" y="385590"/>
            <a:ext cx="8913813" cy="996170"/>
          </a:xfrm>
        </p:spPr>
        <p:txBody>
          <a:bodyPr>
            <a:noAutofit/>
          </a:bodyPr>
          <a:lstStyle/>
          <a:p>
            <a:pPr algn="ctr"/>
            <a:r>
              <a:rPr lang="ru-RU" sz="2400" dirty="0"/>
              <a:t>Реализация программы на территории Псковской области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z="1400" smtClean="0"/>
              <a:t>9</a:t>
            </a:fld>
            <a:endParaRPr lang="en-US" sz="1400" dirty="0"/>
          </a:p>
        </p:txBody>
      </p:sp>
      <p:pic>
        <p:nvPicPr>
          <p:cNvPr id="10" name="Рисунок 9" descr="герб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512167" cy="132103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4" name="TextBox 3"/>
          <p:cNvSpPr txBox="1"/>
          <p:nvPr/>
        </p:nvSpPr>
        <p:spPr>
          <a:xfrm>
            <a:off x="1" y="1678102"/>
            <a:ext cx="5251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u="sng" dirty="0"/>
              <a:t>Застройщики - участники программы</a:t>
            </a:r>
            <a:r>
              <a:rPr lang="ru-RU" sz="1600" b="1" dirty="0"/>
              <a:t>:</a:t>
            </a:r>
          </a:p>
          <a:p>
            <a:pPr algn="just"/>
            <a:r>
              <a:rPr lang="ru-RU" sz="1600" b="1" dirty="0"/>
              <a:t>ООО «Борисов ручей-1» – </a:t>
            </a:r>
            <a:r>
              <a:rPr lang="ru-RU" sz="1600" b="1" dirty="0" smtClean="0"/>
              <a:t> </a:t>
            </a:r>
            <a:r>
              <a:rPr lang="ru-RU" sz="1600" b="1" dirty="0"/>
              <a:t>10 тыс. кв.м.</a:t>
            </a:r>
          </a:p>
          <a:p>
            <a:pPr algn="just"/>
            <a:r>
              <a:rPr lang="ru-RU" sz="1600" b="1" dirty="0"/>
              <a:t>ООО «</a:t>
            </a:r>
            <a:r>
              <a:rPr lang="ru-RU" sz="1600" b="1" dirty="0" err="1"/>
              <a:t>Текспроект</a:t>
            </a:r>
            <a:r>
              <a:rPr lang="ru-RU" sz="1600" b="1" dirty="0"/>
              <a:t>» </a:t>
            </a:r>
            <a:r>
              <a:rPr lang="ru-RU" sz="1600" b="1" dirty="0" smtClean="0"/>
              <a:t>- </a:t>
            </a:r>
            <a:r>
              <a:rPr lang="ru-RU" sz="1600" b="1" dirty="0"/>
              <a:t>50 тыс. кв.м.</a:t>
            </a:r>
          </a:p>
          <a:p>
            <a:pPr algn="just"/>
            <a:r>
              <a:rPr lang="ru-RU" sz="1600" b="1" dirty="0"/>
              <a:t>ОАО «Псковжилстрой» </a:t>
            </a:r>
            <a:r>
              <a:rPr lang="ru-RU" sz="1600" b="1" dirty="0" smtClean="0"/>
              <a:t>– 10,1 </a:t>
            </a:r>
            <a:r>
              <a:rPr lang="ru-RU" sz="1600" b="1" dirty="0"/>
              <a:t>тыс. кв.м.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28646" y="3811012"/>
            <a:ext cx="53851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/>
              <a:t>	</a:t>
            </a:r>
            <a:r>
              <a:rPr lang="ru-RU" sz="1600" b="1" u="sng" dirty="0" smtClean="0"/>
              <a:t>Ипотечное </a:t>
            </a:r>
            <a:r>
              <a:rPr lang="ru-RU" sz="1600" b="1" u="sng" dirty="0"/>
              <a:t>кредитование</a:t>
            </a:r>
            <a:r>
              <a:rPr lang="ru-RU" sz="1600" b="1" u="sng" dirty="0" smtClean="0"/>
              <a:t>:</a:t>
            </a:r>
          </a:p>
          <a:p>
            <a:pPr algn="just"/>
            <a:endParaRPr lang="ru-RU" sz="1600" b="1" u="sng" dirty="0"/>
          </a:p>
          <a:p>
            <a:pPr algn="just"/>
            <a:r>
              <a:rPr lang="ru-RU" sz="1600" b="1" dirty="0"/>
              <a:t>ОАО «</a:t>
            </a:r>
            <a:r>
              <a:rPr lang="ru-RU" sz="1600" b="1" dirty="0" err="1"/>
              <a:t>Россельхозбанк</a:t>
            </a:r>
            <a:r>
              <a:rPr lang="ru-RU" sz="1600" b="1" dirty="0"/>
              <a:t>», </a:t>
            </a:r>
          </a:p>
          <a:p>
            <a:pPr algn="just"/>
            <a:r>
              <a:rPr lang="ru-RU" sz="1600" b="1" dirty="0"/>
              <a:t>ОАО «Сбербанк», </a:t>
            </a:r>
          </a:p>
          <a:p>
            <a:pPr algn="just"/>
            <a:r>
              <a:rPr lang="ru-RU" sz="1600" b="1" dirty="0"/>
              <a:t>ЗАО «ВТБ 24» (ПАО),</a:t>
            </a:r>
          </a:p>
          <a:p>
            <a:pPr algn="just"/>
            <a:r>
              <a:rPr lang="ru-RU" sz="1600" b="1" dirty="0"/>
              <a:t>ЗАО «</a:t>
            </a:r>
            <a:r>
              <a:rPr lang="ru-RU" sz="1600" b="1" dirty="0" err="1"/>
              <a:t>Сургутнефтегазбанк</a:t>
            </a:r>
            <a:r>
              <a:rPr lang="ru-RU" sz="1600" b="1" dirty="0"/>
              <a:t>», ОАО «Акционерный коммерческий банк «Ак Барс». </a:t>
            </a:r>
          </a:p>
          <a:p>
            <a:pPr algn="just"/>
            <a:r>
              <a:rPr lang="ru-RU" sz="1600" b="1" dirty="0"/>
              <a:t>Банк, предоставляющий социальную ипотеку в рамках программы «Жилье для российской семьи», -  </a:t>
            </a:r>
          </a:p>
          <a:p>
            <a:pPr algn="just"/>
            <a:r>
              <a:rPr lang="ru-RU" sz="1600" b="1" dirty="0"/>
              <a:t>ООО Псковский ФАКБ «Российский капитал</a:t>
            </a:r>
            <a:r>
              <a:rPr lang="ru-RU" sz="1600" b="1" dirty="0" smtClean="0"/>
              <a:t>» </a:t>
            </a:r>
            <a:r>
              <a:rPr lang="ru-RU" sz="1600" b="1" dirty="0"/>
              <a:t>(ПАО).</a:t>
            </a:r>
          </a:p>
        </p:txBody>
      </p:sp>
      <p:sp>
        <p:nvSpPr>
          <p:cNvPr id="11" name="TextBox 2"/>
          <p:cNvSpPr txBox="1">
            <a:spLocks noChangeArrowheads="1"/>
          </p:cNvSpPr>
          <p:nvPr/>
        </p:nvSpPr>
        <p:spPr bwMode="auto">
          <a:xfrm>
            <a:off x="0" y="2954738"/>
            <a:ext cx="507609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Font typeface="Arial" charset="0"/>
              <a:defRPr sz="20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1600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Заявленный объем жилья экономического класса, планируемого  к вводу в эксплуатацию в рамках Программы до 1 июля 2017 года - </a:t>
            </a:r>
            <a:r>
              <a:rPr lang="ru-RU" altLang="ru-RU" sz="1600" u="sng" dirty="0" smtClean="0">
                <a:solidFill>
                  <a:prstClr val="black"/>
                </a:solidFill>
                <a:latin typeface="+mj-lt"/>
                <a:cs typeface="Times New Roman" pitchFamily="18" charset="0"/>
              </a:rPr>
              <a:t>30,9 тыс. кв.м. </a:t>
            </a:r>
          </a:p>
        </p:txBody>
      </p:sp>
    </p:spTree>
    <p:extLst>
      <p:ext uri="{BB962C8B-B14F-4D97-AF65-F5344CB8AC3E}">
        <p14:creationId xmlns:p14="http://schemas.microsoft.com/office/powerpoint/2010/main" val="17341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сприятие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Perception">
      <a:majorFont>
        <a:latin typeface="Century Gothic"/>
        <a:ea typeface=""/>
        <a:cs typeface=""/>
        <a:font script="Jpan" typeface="メイリオ"/>
      </a:majorFont>
      <a:minorFont>
        <a:latin typeface="Century Gothic"/>
        <a:ea typeface=""/>
        <a:cs typeface=""/>
        <a:font script="Jpan" typeface="メイリオ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</TotalTime>
  <Words>851</Words>
  <Application>Microsoft Office PowerPoint</Application>
  <PresentationFormat>Экран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Восприятие</vt:lpstr>
      <vt:lpstr>РЕАЛИЗАЦИЯ ФЕДЕРАЛЬНОЙ ПРОГРАММЫ «ЖИЛЬЕ ДЛЯ РОССИЙСКОЙ СЕМЬИ»  на территории Псковской области</vt:lpstr>
      <vt:lpstr>Программа  «Жилье для российской семьи»</vt:lpstr>
      <vt:lpstr> Основные условия реализации программы</vt:lpstr>
      <vt:lpstr>        Реализация программы    «Жилье для российской семьи»</vt:lpstr>
      <vt:lpstr>  Жилье экономического класса</vt:lpstr>
      <vt:lpstr>Перечень категорий граждан, имеющих право на приобретение жилья экономического класса в рамках программы (1)</vt:lpstr>
      <vt:lpstr>Перечень категорий граждан, имеющих право на приобретение жилья экономического класса в рамках программы (2)</vt:lpstr>
      <vt:lpstr> Основные условия участия в программе «Жилье для российской семьи»</vt:lpstr>
      <vt:lpstr>Реализация программы на территории Псковской области</vt:lpstr>
      <vt:lpstr> Порядок информирования о ходе реализации программы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1 1</dc:creator>
  <cp:lastModifiedBy>Базунов Николай Иванович</cp:lastModifiedBy>
  <cp:revision>107</cp:revision>
  <cp:lastPrinted>2014-08-19T08:51:26Z</cp:lastPrinted>
  <dcterms:created xsi:type="dcterms:W3CDTF">2014-08-12T20:39:57Z</dcterms:created>
  <dcterms:modified xsi:type="dcterms:W3CDTF">2015-11-27T07:29:27Z</dcterms:modified>
</cp:coreProperties>
</file>